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9" name="Shape 1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6" name="Shape 1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element that is positioned absolutely is taken out of the flow and thus takes up no space when placing other elements. </a:t>
            </a:r>
          </a:p>
          <a:p>
            <a:pPr/>
          </a:p>
          <a:p>
            <a:pPr/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pPr/>
          </a:p>
          <a:p>
            <a:pPr/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7" name="Shape 1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18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2017 | Coding Boot Camp - All Rights Reserved</a:t>
            </a:r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1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2017 | Coding Boot Camp - All Rights Reserved</a:t>
            </a:r>
          </a:p>
        </p:txBody>
      </p:sp>
      <p:sp>
        <p:nvSpPr>
          <p:cNvPr id="1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42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44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2017 | Coding Boot Camp - All Rights Reserved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3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80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82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92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2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3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40404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4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0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22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223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4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25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3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4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5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247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6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258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260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7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79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0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31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313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0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1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32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2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364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366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4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85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5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5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6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27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8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7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8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39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0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9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0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51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2" name="Body Level One…"/>
          <p:cNvSpPr txBox="1"/>
          <p:nvPr>
            <p:ph type="body" sz="half" idx="1"/>
          </p:nvPr>
        </p:nvSpPr>
        <p:spPr>
          <a:xfrm>
            <a:off x="457200" y="1604519"/>
            <a:ext cx="4015800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3" name="PlaceHolder 3"/>
          <p:cNvSpPr/>
          <p:nvPr>
            <p:ph type="body" sz="half" idx="13"/>
          </p:nvPr>
        </p:nvSpPr>
        <p:spPr>
          <a:xfrm>
            <a:off x="4674239" y="1604519"/>
            <a:ext cx="4015800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2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3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64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3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4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75" name="Body Level One…"/>
          <p:cNvSpPr txBox="1"/>
          <p:nvPr>
            <p:ph type="body" sz="half" idx="1"/>
          </p:nvPr>
        </p:nvSpPr>
        <p:spPr>
          <a:xfrm>
            <a:off x="304920" y="0"/>
            <a:ext cx="5470200" cy="303012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4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5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86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7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8" name="PlaceHolder 3"/>
          <p:cNvSpPr/>
          <p:nvPr/>
        </p:nvSpPr>
        <p:spPr>
          <a:xfrm>
            <a:off x="457199" y="3682079"/>
            <a:ext cx="4015801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9" name="PlaceHolder 4"/>
          <p:cNvSpPr/>
          <p:nvPr>
            <p:ph type="body" sz="half" idx="13"/>
          </p:nvPr>
        </p:nvSpPr>
        <p:spPr>
          <a:xfrm>
            <a:off x="4674239" y="1604519"/>
            <a:ext cx="4015800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8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9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00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1" name="Body Level One…"/>
          <p:cNvSpPr txBox="1"/>
          <p:nvPr>
            <p:ph type="body" sz="half" idx="1"/>
          </p:nvPr>
        </p:nvSpPr>
        <p:spPr>
          <a:xfrm>
            <a:off x="457200" y="1604519"/>
            <a:ext cx="4015800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2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3" name="PlaceHolder 4"/>
          <p:cNvSpPr/>
          <p:nvPr>
            <p:ph type="body" sz="quarter" idx="13"/>
          </p:nvPr>
        </p:nvSpPr>
        <p:spPr>
          <a:xfrm>
            <a:off x="4674239" y="3682079"/>
            <a:ext cx="4015800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2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3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14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5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6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7" name="PlaceHolder 4"/>
          <p:cNvSpPr/>
          <p:nvPr>
            <p:ph type="body" sz="half" idx="13"/>
          </p:nvPr>
        </p:nvSpPr>
        <p:spPr>
          <a:xfrm>
            <a:off x="457199" y="3682079"/>
            <a:ext cx="8229242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6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7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28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9" name="Body Level One…"/>
          <p:cNvSpPr txBox="1"/>
          <p:nvPr>
            <p:ph type="body" sz="half" idx="1"/>
          </p:nvPr>
        </p:nvSpPr>
        <p:spPr>
          <a:xfrm>
            <a:off x="457200" y="1604519"/>
            <a:ext cx="8229241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0" name="PlaceHolder 3"/>
          <p:cNvSpPr/>
          <p:nvPr>
            <p:ph type="body" sz="half" idx="13"/>
          </p:nvPr>
        </p:nvSpPr>
        <p:spPr>
          <a:xfrm>
            <a:off x="457199" y="3682079"/>
            <a:ext cx="8229242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9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0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41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2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3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4" name="PlaceHolder 4"/>
          <p:cNvSpPr/>
          <p:nvPr/>
        </p:nvSpPr>
        <p:spPr>
          <a:xfrm>
            <a:off x="4674239" y="3682079"/>
            <a:ext cx="4015800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5" name="PlaceHolder 5"/>
          <p:cNvSpPr/>
          <p:nvPr>
            <p:ph type="body" sz="quarter" idx="13"/>
          </p:nvPr>
        </p:nvSpPr>
        <p:spPr>
          <a:xfrm>
            <a:off x="457199" y="3682079"/>
            <a:ext cx="4015801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-1" y="-1"/>
            <a:ext cx="9143642" cy="6857642"/>
          </a:xfrm>
          <a:prstGeom prst="rect">
            <a:avLst/>
          </a:prstGeom>
          <a:solidFill>
            <a:srgbClr val="1D1A36"/>
          </a:solidFill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4" name="CustomShape 2"/>
          <p:cNvSpPr/>
          <p:nvPr/>
        </p:nvSpPr>
        <p:spPr>
          <a:xfrm>
            <a:off x="426959" y="3737519"/>
            <a:ext cx="6335642" cy="3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5" name="CustomShape 4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56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7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8" name="PlaceHolder 3"/>
          <p:cNvSpPr/>
          <p:nvPr>
            <p:ph type="body" idx="13"/>
          </p:nvPr>
        </p:nvSpPr>
        <p:spPr>
          <a:xfrm>
            <a:off x="457199" y="1604519"/>
            <a:ext cx="8229242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59" name="Picture 117" descr="Picture 1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icture 118" descr="Picture 1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9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70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9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80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1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2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92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3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4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3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04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05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6" name="Body Level One…"/>
          <p:cNvSpPr txBox="1"/>
          <p:nvPr>
            <p:ph type="body" sz="half" idx="1"/>
          </p:nvPr>
        </p:nvSpPr>
        <p:spPr>
          <a:xfrm>
            <a:off x="457200" y="1604519"/>
            <a:ext cx="4015800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7" name="PlaceHolder 3"/>
          <p:cNvSpPr/>
          <p:nvPr>
            <p:ph type="body" sz="half" idx="13"/>
          </p:nvPr>
        </p:nvSpPr>
        <p:spPr>
          <a:xfrm>
            <a:off x="4674239" y="1604519"/>
            <a:ext cx="4015800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16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17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8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entere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7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28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9" name="Body Level One…"/>
          <p:cNvSpPr txBox="1"/>
          <p:nvPr>
            <p:ph type="body" sz="half" idx="1"/>
          </p:nvPr>
        </p:nvSpPr>
        <p:spPr>
          <a:xfrm>
            <a:off x="304920" y="0"/>
            <a:ext cx="5470200" cy="303012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8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39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0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1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2" name="PlaceHolder 3"/>
          <p:cNvSpPr/>
          <p:nvPr/>
        </p:nvSpPr>
        <p:spPr>
          <a:xfrm>
            <a:off x="457199" y="3682079"/>
            <a:ext cx="4015801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3" name="PlaceHolder 4"/>
          <p:cNvSpPr/>
          <p:nvPr>
            <p:ph type="body" sz="half" idx="13"/>
          </p:nvPr>
        </p:nvSpPr>
        <p:spPr>
          <a:xfrm>
            <a:off x="4674239" y="1604519"/>
            <a:ext cx="4015800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Content and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2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53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54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5" name="Body Level One…"/>
          <p:cNvSpPr txBox="1"/>
          <p:nvPr>
            <p:ph type="body" sz="half" idx="1"/>
          </p:nvPr>
        </p:nvSpPr>
        <p:spPr>
          <a:xfrm>
            <a:off x="457200" y="1604519"/>
            <a:ext cx="4015800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6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7" name="PlaceHolder 4"/>
          <p:cNvSpPr/>
          <p:nvPr>
            <p:ph type="body" sz="quarter" idx="13"/>
          </p:nvPr>
        </p:nvSpPr>
        <p:spPr>
          <a:xfrm>
            <a:off x="4674239" y="3682079"/>
            <a:ext cx="4015800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6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67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8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9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1" name="PlaceHolder 4"/>
          <p:cNvSpPr/>
          <p:nvPr>
            <p:ph type="body" sz="half" idx="13"/>
          </p:nvPr>
        </p:nvSpPr>
        <p:spPr>
          <a:xfrm>
            <a:off x="457199" y="3682079"/>
            <a:ext cx="8229242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0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81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82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3" name="Body Level One…"/>
          <p:cNvSpPr txBox="1"/>
          <p:nvPr>
            <p:ph type="body" sz="half" idx="1"/>
          </p:nvPr>
        </p:nvSpPr>
        <p:spPr>
          <a:xfrm>
            <a:off x="457200" y="1604519"/>
            <a:ext cx="8229241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4" name="PlaceHolder 3"/>
          <p:cNvSpPr/>
          <p:nvPr>
            <p:ph type="body" sz="half" idx="13"/>
          </p:nvPr>
        </p:nvSpPr>
        <p:spPr>
          <a:xfrm>
            <a:off x="457199" y="3682079"/>
            <a:ext cx="8229242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4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3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4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5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6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7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8" name="PlaceHolder 4"/>
          <p:cNvSpPr/>
          <p:nvPr/>
        </p:nvSpPr>
        <p:spPr>
          <a:xfrm>
            <a:off x="4674239" y="3682079"/>
            <a:ext cx="4015800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9" name="PlaceHolder 5"/>
          <p:cNvSpPr/>
          <p:nvPr>
            <p:ph type="body" sz="quarter" idx="13"/>
          </p:nvPr>
        </p:nvSpPr>
        <p:spPr>
          <a:xfrm>
            <a:off x="457199" y="3682079"/>
            <a:ext cx="4015801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6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8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09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0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1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2" name="PlaceHolder 3"/>
          <p:cNvSpPr/>
          <p:nvPr>
            <p:ph type="body" idx="13"/>
          </p:nvPr>
        </p:nvSpPr>
        <p:spPr>
          <a:xfrm>
            <a:off x="457199" y="1604519"/>
            <a:ext cx="8229242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713" name="Picture 77" descr="Picture 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icture 78" descr="Picture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3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24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3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34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35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6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5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46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47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8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7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58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59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60" name="Body Level One…"/>
          <p:cNvSpPr txBox="1"/>
          <p:nvPr>
            <p:ph type="body" sz="half" idx="1"/>
          </p:nvPr>
        </p:nvSpPr>
        <p:spPr>
          <a:xfrm>
            <a:off x="457200" y="1604519"/>
            <a:ext cx="4015800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1" name="PlaceHolder 3"/>
          <p:cNvSpPr/>
          <p:nvPr>
            <p:ph type="body" sz="half" idx="13"/>
          </p:nvPr>
        </p:nvSpPr>
        <p:spPr>
          <a:xfrm>
            <a:off x="4674239" y="1604519"/>
            <a:ext cx="4015800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1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69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530" indent="-214629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 defTabSz="685800">
              <a:lnSpc>
                <a:spcPct val="100000"/>
              </a:lnSpc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 defTabSz="685800">
              <a:lnSpc>
                <a:spcPct val="100000"/>
              </a:lnSpc>
              <a:spcBef>
                <a:spcPts val="400"/>
              </a:spcBef>
              <a:buFontTx/>
              <a:buChar char="»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0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71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2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entere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1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82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3" name="Body Level One…"/>
          <p:cNvSpPr txBox="1"/>
          <p:nvPr>
            <p:ph type="body" sz="half" idx="1"/>
          </p:nvPr>
        </p:nvSpPr>
        <p:spPr>
          <a:xfrm>
            <a:off x="304920" y="0"/>
            <a:ext cx="5470200" cy="303012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92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93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4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95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6" name="PlaceHolder 3"/>
          <p:cNvSpPr/>
          <p:nvPr/>
        </p:nvSpPr>
        <p:spPr>
          <a:xfrm>
            <a:off x="457199" y="3682079"/>
            <a:ext cx="4015801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97" name="PlaceHolder 4"/>
          <p:cNvSpPr/>
          <p:nvPr>
            <p:ph type="body" sz="half" idx="13"/>
          </p:nvPr>
        </p:nvSpPr>
        <p:spPr>
          <a:xfrm>
            <a:off x="4674239" y="1604519"/>
            <a:ext cx="4015800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Content and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6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07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08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9" name="Body Level One…"/>
          <p:cNvSpPr txBox="1"/>
          <p:nvPr>
            <p:ph type="body" sz="half" idx="1"/>
          </p:nvPr>
        </p:nvSpPr>
        <p:spPr>
          <a:xfrm>
            <a:off x="457200" y="1604519"/>
            <a:ext cx="4015800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0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1" name="PlaceHolder 4"/>
          <p:cNvSpPr/>
          <p:nvPr>
            <p:ph type="body" sz="quarter" idx="13"/>
          </p:nvPr>
        </p:nvSpPr>
        <p:spPr>
          <a:xfrm>
            <a:off x="4674239" y="3682079"/>
            <a:ext cx="4015800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0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21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22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23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4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5" name="PlaceHolder 4"/>
          <p:cNvSpPr/>
          <p:nvPr>
            <p:ph type="body" sz="half" idx="13"/>
          </p:nvPr>
        </p:nvSpPr>
        <p:spPr>
          <a:xfrm>
            <a:off x="457199" y="3682079"/>
            <a:ext cx="8229242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4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5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36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7" name="Body Level One…"/>
          <p:cNvSpPr txBox="1"/>
          <p:nvPr>
            <p:ph type="body" sz="half" idx="1"/>
          </p:nvPr>
        </p:nvSpPr>
        <p:spPr>
          <a:xfrm>
            <a:off x="457200" y="1604519"/>
            <a:ext cx="8229241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8" name="PlaceHolder 3"/>
          <p:cNvSpPr/>
          <p:nvPr>
            <p:ph type="body" sz="half" idx="13"/>
          </p:nvPr>
        </p:nvSpPr>
        <p:spPr>
          <a:xfrm>
            <a:off x="457199" y="3682079"/>
            <a:ext cx="8229242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4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7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48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49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0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1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2" name="PlaceHolder 4"/>
          <p:cNvSpPr/>
          <p:nvPr/>
        </p:nvSpPr>
        <p:spPr>
          <a:xfrm>
            <a:off x="4674239" y="3682079"/>
            <a:ext cx="4015800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3" name="PlaceHolder 5"/>
          <p:cNvSpPr/>
          <p:nvPr>
            <p:ph type="body" sz="quarter" idx="13"/>
          </p:nvPr>
        </p:nvSpPr>
        <p:spPr>
          <a:xfrm>
            <a:off x="457199" y="3682079"/>
            <a:ext cx="4015801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6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2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63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4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65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6" name="PlaceHolder 3"/>
          <p:cNvSpPr/>
          <p:nvPr>
            <p:ph type="body" idx="13"/>
          </p:nvPr>
        </p:nvSpPr>
        <p:spPr>
          <a:xfrm>
            <a:off x="457199" y="1604519"/>
            <a:ext cx="8229242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867" name="Picture 77" descr="Picture 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Picture 78" descr="Picture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7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8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879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881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5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8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98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9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00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3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24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3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34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35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36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5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46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47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8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7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58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59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0" name="Body Level One…"/>
          <p:cNvSpPr txBox="1"/>
          <p:nvPr>
            <p:ph type="body" sz="half" idx="1"/>
          </p:nvPr>
        </p:nvSpPr>
        <p:spPr>
          <a:xfrm>
            <a:off x="457200" y="1604519"/>
            <a:ext cx="4015800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1" name="PlaceHolder 3"/>
          <p:cNvSpPr/>
          <p:nvPr>
            <p:ph type="body" sz="half" idx="13"/>
          </p:nvPr>
        </p:nvSpPr>
        <p:spPr>
          <a:xfrm>
            <a:off x="4674239" y="1604519"/>
            <a:ext cx="4015800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70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71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72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entere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1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82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83" name="Body Level One…"/>
          <p:cNvSpPr txBox="1"/>
          <p:nvPr>
            <p:ph type="body" sz="half" idx="1"/>
          </p:nvPr>
        </p:nvSpPr>
        <p:spPr>
          <a:xfrm>
            <a:off x="304920" y="0"/>
            <a:ext cx="5470200" cy="303012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92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93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94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5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6" name="PlaceHolder 3"/>
          <p:cNvSpPr/>
          <p:nvPr/>
        </p:nvSpPr>
        <p:spPr>
          <a:xfrm>
            <a:off x="457199" y="3682079"/>
            <a:ext cx="4015801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97" name="PlaceHolder 4"/>
          <p:cNvSpPr/>
          <p:nvPr>
            <p:ph type="body" sz="half" idx="13"/>
          </p:nvPr>
        </p:nvSpPr>
        <p:spPr>
          <a:xfrm>
            <a:off x="4674239" y="1604519"/>
            <a:ext cx="4015800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traight Connector 1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6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99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9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0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Content and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06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007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08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9" name="Body Level One…"/>
          <p:cNvSpPr txBox="1"/>
          <p:nvPr>
            <p:ph type="body" sz="half" idx="1"/>
          </p:nvPr>
        </p:nvSpPr>
        <p:spPr>
          <a:xfrm>
            <a:off x="457200" y="1604519"/>
            <a:ext cx="4015800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0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11" name="PlaceHolder 4"/>
          <p:cNvSpPr/>
          <p:nvPr>
            <p:ph type="body" sz="quarter" idx="13"/>
          </p:nvPr>
        </p:nvSpPr>
        <p:spPr>
          <a:xfrm>
            <a:off x="4674239" y="3682079"/>
            <a:ext cx="4015800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20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021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22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23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4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25" name="PlaceHolder 4"/>
          <p:cNvSpPr/>
          <p:nvPr>
            <p:ph type="body" sz="half" idx="13"/>
          </p:nvPr>
        </p:nvSpPr>
        <p:spPr>
          <a:xfrm>
            <a:off x="457199" y="3682079"/>
            <a:ext cx="8229242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34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035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36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37" name="Body Level One…"/>
          <p:cNvSpPr txBox="1"/>
          <p:nvPr>
            <p:ph type="body" sz="half" idx="1"/>
          </p:nvPr>
        </p:nvSpPr>
        <p:spPr>
          <a:xfrm>
            <a:off x="457200" y="1604519"/>
            <a:ext cx="8229241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8" name="PlaceHolder 3"/>
          <p:cNvSpPr/>
          <p:nvPr>
            <p:ph type="body" sz="half" idx="13"/>
          </p:nvPr>
        </p:nvSpPr>
        <p:spPr>
          <a:xfrm>
            <a:off x="457199" y="3682079"/>
            <a:ext cx="8229242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4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47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048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49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0" name="Body Level One…"/>
          <p:cNvSpPr txBox="1"/>
          <p:nvPr>
            <p:ph type="body" sz="quarter" idx="1"/>
          </p:nvPr>
        </p:nvSpPr>
        <p:spPr>
          <a:xfrm>
            <a:off x="457200" y="1604519"/>
            <a:ext cx="4015800" cy="189684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1" name="PlaceHolder 3"/>
          <p:cNvSpPr/>
          <p:nvPr/>
        </p:nvSpPr>
        <p:spPr>
          <a:xfrm>
            <a:off x="4674239" y="1604519"/>
            <a:ext cx="4015800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52" name="PlaceHolder 4"/>
          <p:cNvSpPr/>
          <p:nvPr/>
        </p:nvSpPr>
        <p:spPr>
          <a:xfrm>
            <a:off x="4674239" y="3682079"/>
            <a:ext cx="4015800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53" name="PlaceHolder 5"/>
          <p:cNvSpPr/>
          <p:nvPr>
            <p:ph type="body" sz="quarter" idx="13"/>
          </p:nvPr>
        </p:nvSpPr>
        <p:spPr>
          <a:xfrm>
            <a:off x="457199" y="3682079"/>
            <a:ext cx="4015801" cy="189684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6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CustomShape 1"/>
          <p:cNvSpPr/>
          <p:nvPr/>
        </p:nvSpPr>
        <p:spPr>
          <a:xfrm>
            <a:off x="-1" y="6418800"/>
            <a:ext cx="9155522" cy="45756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62" name="CustomShape 3"/>
          <p:cNvSpPr txBox="1"/>
          <p:nvPr/>
        </p:nvSpPr>
        <p:spPr>
          <a:xfrm>
            <a:off x="6247439" y="6540120"/>
            <a:ext cx="278712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063" name="Line 4"/>
          <p:cNvSpPr/>
          <p:nvPr/>
        </p:nvSpPr>
        <p:spPr>
          <a:xfrm>
            <a:off x="0" y="653759"/>
            <a:ext cx="9144000" cy="1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4" name="Title Text"/>
          <p:cNvSpPr txBox="1"/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 sz="4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65" name="Body Level One…"/>
          <p:cNvSpPr txBox="1"/>
          <p:nvPr>
            <p:ph type="body" idx="1"/>
          </p:nvPr>
        </p:nvSpPr>
        <p:spPr>
          <a:xfrm>
            <a:off x="457200" y="1604519"/>
            <a:ext cx="8229241" cy="39772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6" name="PlaceHolder 3"/>
          <p:cNvSpPr/>
          <p:nvPr>
            <p:ph type="body" idx="13"/>
          </p:nvPr>
        </p:nvSpPr>
        <p:spPr>
          <a:xfrm>
            <a:off x="457199" y="1604519"/>
            <a:ext cx="8229242" cy="3977281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067" name="Picture 77" descr="Picture 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8" name="Picture 78" descr="Picture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7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78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1079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0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081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8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99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00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83.xml"/><Relationship Id="rId85" Type="http://schemas.openxmlformats.org/officeDocument/2006/relationships/slideLayout" Target="../slideLayouts/slideLayout84.xml"/><Relationship Id="rId86" Type="http://schemas.openxmlformats.org/officeDocument/2006/relationships/slideLayout" Target="../slideLayouts/slideLayout85.xml"/><Relationship Id="rId87" Type="http://schemas.openxmlformats.org/officeDocument/2006/relationships/slideLayout" Target="../slideLayouts/slideLayout86.xml"/><Relationship Id="rId88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8.xml"/><Relationship Id="rId90" Type="http://schemas.openxmlformats.org/officeDocument/2006/relationships/slideLayout" Target="../slideLayouts/slideLayout89.xml"/><Relationship Id="rId91" Type="http://schemas.openxmlformats.org/officeDocument/2006/relationships/slideLayout" Target="../slideLayouts/slideLayout90.xml"/><Relationship Id="rId92" Type="http://schemas.openxmlformats.org/officeDocument/2006/relationships/slideLayout" Target="../slideLayouts/slideLayout91.xml"/><Relationship Id="rId93" Type="http://schemas.openxmlformats.org/officeDocument/2006/relationships/slideLayout" Target="../slideLayouts/slideLayout92.xml"/><Relationship Id="rId94" Type="http://schemas.openxmlformats.org/officeDocument/2006/relationships/slideLayout" Target="../slideLayouts/slideLayout93.xml"/><Relationship Id="rId95" Type="http://schemas.openxmlformats.org/officeDocument/2006/relationships/slideLayout" Target="../slideLayouts/slideLayout94.xml"/><Relationship Id="rId96" Type="http://schemas.openxmlformats.org/officeDocument/2006/relationships/slideLayout" Target="../slideLayouts/slideLayout95.xml"/><Relationship Id="rId97" Type="http://schemas.openxmlformats.org/officeDocument/2006/relationships/slideLayout" Target="../slideLayouts/slideLayout96.xml"/><Relationship Id="rId98" Type="http://schemas.openxmlformats.org/officeDocument/2006/relationships/slideLayout" Target="../slideLayouts/slideLayout97.xml"/><Relationship Id="rId99" Type="http://schemas.openxmlformats.org/officeDocument/2006/relationships/slideLayout" Target="../slideLayouts/slideLayout98.xml"/><Relationship Id="rId100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2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2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0.png"/><Relationship Id="rId3" Type="http://schemas.openxmlformats.org/officeDocument/2006/relationships/image" Target="../media/image5.jpeg"/><Relationship Id="rId4" Type="http://schemas.openxmlformats.org/officeDocument/2006/relationships/image" Target="../media/image3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0.png"/><Relationship Id="rId3" Type="http://schemas.openxmlformats.org/officeDocument/2006/relationships/image" Target="../media/image5.jpeg"/><Relationship Id="rId4" Type="http://schemas.openxmlformats.org/officeDocument/2006/relationships/image" Target="../media/image3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5.jpe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5.jpe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5.jpe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g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Heroes of CSS</a:t>
            </a:r>
          </a:p>
        </p:txBody>
      </p:sp>
      <p:sp>
        <p:nvSpPr>
          <p:cNvPr id="1132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Day </a:t>
            </a:r>
            <a:r>
              <a:t>3</a:t>
            </a:r>
          </a:p>
        </p:txBody>
      </p:sp>
      <p:sp>
        <p:nvSpPr>
          <p:cNvPr id="1133" name="Text Placeholder 1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1161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116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11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1169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1170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117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117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11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1181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03504">
              <a:lnSpc>
                <a:spcPct val="80000"/>
              </a:lnSpc>
              <a:defRPr b="1" i="1" sz="3696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5280"/>
          </a:p>
          <a:p>
            <a:pPr algn="ctr" defTabSz="603504">
              <a:lnSpc>
                <a:spcPct val="80000"/>
              </a:lnSpc>
              <a:defRPr b="1" i="1" sz="528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b="1" i="1" sz="3696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5280"/>
          </a:p>
          <a:p>
            <a:pPr algn="ctr" defTabSz="603504">
              <a:lnSpc>
                <a:spcPct val="80000"/>
              </a:lnSpc>
              <a:defRPr i="1" sz="528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i="1" sz="3696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5280"/>
          </a:p>
          <a:p>
            <a:pPr algn="ctr" defTabSz="603504">
              <a:lnSpc>
                <a:spcPct val="80000"/>
              </a:lnSpc>
              <a:defRPr i="1" sz="528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i="1" sz="3696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1184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b="1" sz="176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03504">
              <a:spcBef>
                <a:spcPts val="500"/>
              </a:spcBef>
              <a:defRPr b="1" sz="176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03504">
              <a:spcBef>
                <a:spcPts val="500"/>
              </a:spcBef>
              <a:defRPr b="1" sz="176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18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Lingering Questions</a:t>
            </a:r>
          </a:p>
        </p:txBody>
      </p:sp>
      <p:sp>
        <p:nvSpPr>
          <p:cNvPr id="118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 so far?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Static (Default)</a:t>
            </a:r>
          </a:p>
        </p:txBody>
      </p:sp>
      <p:pic>
        <p:nvPicPr>
          <p:cNvPr id="119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PSA’s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Relative</a:t>
            </a:r>
          </a:p>
        </p:txBody>
      </p:sp>
      <p:sp>
        <p:nvSpPr>
          <p:cNvPr id="1197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Switching the boxes to relative will nudge the boxes in relation to their “original” location.</a:t>
            </a:r>
          </a:p>
        </p:txBody>
      </p:sp>
      <p:pic>
        <p:nvPicPr>
          <p:cNvPr id="119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Absolute</a:t>
            </a:r>
          </a:p>
        </p:txBody>
      </p:sp>
      <p:sp>
        <p:nvSpPr>
          <p:cNvPr id="1202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Positioned relative to nearest positioned ancestor</a:t>
            </a:r>
          </a:p>
        </p:txBody>
      </p:sp>
      <p:pic>
        <p:nvPicPr>
          <p:cNvPr id="1203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4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with exact coordinates to the browser window</a:t>
            </a:r>
          </a:p>
        </p:txBody>
      </p:sp>
      <p:sp>
        <p:nvSpPr>
          <p:cNvPr id="1209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Fixed</a:t>
            </a:r>
          </a:p>
        </p:txBody>
      </p:sp>
      <p:pic>
        <p:nvPicPr>
          <p:cNvPr id="12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1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Layering with Z-Index</a:t>
            </a:r>
          </a:p>
        </p:txBody>
      </p:sp>
      <p:pic>
        <p:nvPicPr>
          <p:cNvPr id="121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Hiding Things </a:t>
            </a:r>
          </a:p>
        </p:txBody>
      </p:sp>
      <p:sp>
        <p:nvSpPr>
          <p:cNvPr id="1220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122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122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27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</a:t>
            </a:r>
          </a:p>
        </p:txBody>
      </p:sp>
      <p:sp>
        <p:nvSpPr>
          <p:cNvPr id="1228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https://youtu.be/sHfJn0jqBro</a:t>
            </a:r>
          </a:p>
        </p:txBody>
      </p:sp>
      <p:pic>
        <p:nvPicPr>
          <p:cNvPr id="1229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Great Resource</a:t>
            </a:r>
          </a:p>
        </p:txBody>
      </p:sp>
      <p:sp>
        <p:nvSpPr>
          <p:cNvPr id="1232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23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36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1237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238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41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124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1138" name="Shape 70"/>
          <p:cNvSpPr txBox="1"/>
          <p:nvPr/>
        </p:nvSpPr>
        <p:spPr>
          <a:xfrm>
            <a:off x="304799" y="762000"/>
            <a:ext cx="8740776" cy="2765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u="sng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br>
              <a:rPr u="sng"/>
            </a:br>
            <a:r>
              <a:t>	</a:t>
            </a:r>
            <a:r>
              <a:rPr u="sng"/>
              <a:t>Thursday June 7th @ 11:59PM</a:t>
            </a:r>
            <a:endParaRPr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45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</a:t>
            </a:r>
          </a:p>
        </p:txBody>
      </p:sp>
      <p:sp>
        <p:nvSpPr>
          <p:cNvPr id="1246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 invalidUrl="" action="" tgtFrame="" tooltip="" history="1" highlightClick="0" endSnd="0"/>
              </a:rPr>
              <a:t>https://youtu.be/yWXgnQaWSW0</a:t>
            </a:r>
            <a:endParaRPr u="sng"/>
          </a:p>
        </p:txBody>
      </p:sp>
      <p:pic>
        <p:nvPicPr>
          <p:cNvPr id="1247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Advice</a:t>
            </a:r>
          </a:p>
        </p:txBody>
      </p:sp>
      <p:sp>
        <p:nvSpPr>
          <p:cNvPr id="1250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b="0" sz="2400" u="none"/>
              <a:t>We designed this exercise </a:t>
            </a:r>
            <a:endParaRPr sz="2400"/>
          </a:p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125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125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1257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126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61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Coming Soon</a:t>
            </a:r>
            <a:r>
              <a:t>! </a:t>
            </a:r>
          </a:p>
        </p:txBody>
      </p:sp>
      <p:sp>
        <p:nvSpPr>
          <p:cNvPr id="1264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after the break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LUNCH (40 mins)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Chrome Inspector </a:t>
            </a:r>
            <a:r>
              <a:t>Part Duex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9" y="990719"/>
            <a:ext cx="9138961" cy="3881161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1271" name="CustomShape 1"/>
          <p:cNvSpPr txBox="1"/>
          <p:nvPr/>
        </p:nvSpPr>
        <p:spPr>
          <a:xfrm>
            <a:off x="116639" y="5181479"/>
            <a:ext cx="8915042" cy="75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 You can edit any page’s HTML and CSS with Chrome Developer Tools. </a:t>
            </a:r>
          </a:p>
          <a:p>
            <a:pP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 Plus, you’ll see your results instantly. </a:t>
            </a:r>
          </a:p>
        </p:txBody>
      </p:sp>
      <p:sp>
        <p:nvSpPr>
          <p:cNvPr id="1272" name="CustomShape 2"/>
          <p:cNvSpPr txBox="1"/>
          <p:nvPr/>
        </p:nvSpPr>
        <p:spPr>
          <a:xfrm>
            <a:off x="304920" y="97919"/>
            <a:ext cx="6933959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Modifying Sites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1277" name="CustomShape 2"/>
          <p:cNvGrpSpPr/>
          <p:nvPr/>
        </p:nvGrpSpPr>
        <p:grpSpPr>
          <a:xfrm>
            <a:off x="304920" y="1447919"/>
            <a:ext cx="8534160" cy="3428641"/>
            <a:chOff x="0" y="0"/>
            <a:chExt cx="8534159" cy="3428639"/>
          </a:xfrm>
        </p:grpSpPr>
        <p:sp>
          <p:nvSpPr>
            <p:cNvPr id="1275" name="Rectangle"/>
            <p:cNvSpPr/>
            <p:nvPr/>
          </p:nvSpPr>
          <p:spPr>
            <a:xfrm>
              <a:off x="0" y="0"/>
              <a:ext cx="8534160" cy="3428640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76" name="Instructor: Demo…"/>
            <p:cNvSpPr txBox="1"/>
            <p:nvPr/>
          </p:nvSpPr>
          <p:spPr>
            <a:xfrm>
              <a:off x="0" y="1204516"/>
              <a:ext cx="8534160" cy="1019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Instructor: Demo </a:t>
              </a:r>
            </a:p>
            <a:p>
              <a:pPr algn="ctr">
                <a:defRPr i="1" sz="2800">
                  <a:latin typeface="Arial"/>
                  <a:ea typeface="Arial"/>
                  <a:cs typeface="Arial"/>
                  <a:sym typeface="Arial"/>
                </a:defRPr>
              </a:pPr>
              <a:r>
                <a:t>(Chrome Developer Tools)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1141" name="Shape 70"/>
          <p:cNvSpPr txBox="1"/>
          <p:nvPr/>
        </p:nvSpPr>
        <p:spPr>
          <a:xfrm>
            <a:off x="304799" y="761998"/>
            <a:ext cx="8740776" cy="422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Please Please Please </a:t>
            </a: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CustomShape 1"/>
          <p:cNvSpPr/>
          <p:nvPr/>
        </p:nvSpPr>
        <p:spPr>
          <a:xfrm>
            <a:off x="-11881" y="689759"/>
            <a:ext cx="9155522" cy="562608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0" name="CustomShape 2"/>
          <p:cNvSpPr txBox="1"/>
          <p:nvPr/>
        </p:nvSpPr>
        <p:spPr>
          <a:xfrm>
            <a:off x="304919" y="914400"/>
            <a:ext cx="8686442" cy="497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For the next 15 minutes, take a website you commonly use (Amazon, Google, Huff Po, etc.) and heavily modify it using the Chrome Developer Tools.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Be sure to at least modify: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Content (Change words)</a:t>
            </a: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Colors</a:t>
            </a: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Spacing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Send a screenshot to the class’s slack profile when you’re done.</a:t>
            </a:r>
          </a:p>
        </p:txBody>
      </p:sp>
      <p:sp>
        <p:nvSpPr>
          <p:cNvPr id="1281" name="CustomShape 3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282" name="CustomShape 4"/>
          <p:cNvSpPr txBox="1"/>
          <p:nvPr/>
        </p:nvSpPr>
        <p:spPr>
          <a:xfrm>
            <a:off x="2971800" y="124919"/>
            <a:ext cx="601956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15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CustomShape 1"/>
          <p:cNvSpPr/>
          <p:nvPr/>
        </p:nvSpPr>
        <p:spPr>
          <a:xfrm>
            <a:off x="-11881" y="689759"/>
            <a:ext cx="9155522" cy="562608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5" name="CustomShape 2"/>
          <p:cNvSpPr txBox="1"/>
          <p:nvPr/>
        </p:nvSpPr>
        <p:spPr>
          <a:xfrm>
            <a:off x="304919" y="914400"/>
            <a:ext cx="8686442" cy="3638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For the next 10 minutes, edit any site that you’ve been working on in-class or for homework with Chrome Developer Tools.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Be sure to at least modify: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Content (Change words)</a:t>
            </a: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Colors</a:t>
            </a: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Spacing</a:t>
            </a:r>
          </a:p>
        </p:txBody>
      </p:sp>
      <p:sp>
        <p:nvSpPr>
          <p:cNvPr id="1286" name="CustomShape 3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287" name="CustomShape 4"/>
          <p:cNvSpPr txBox="1"/>
          <p:nvPr/>
        </p:nvSpPr>
        <p:spPr>
          <a:xfrm>
            <a:off x="2971800" y="124919"/>
            <a:ext cx="601956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TextShape 1"/>
          <p:cNvSpPr txBox="1"/>
          <p:nvPr/>
        </p:nvSpPr>
        <p:spPr>
          <a:xfrm>
            <a:off x="390599" y="3053567"/>
            <a:ext cx="8229242" cy="671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TextShape 1"/>
          <p:cNvSpPr txBox="1"/>
          <p:nvPr/>
        </p:nvSpPr>
        <p:spPr>
          <a:xfrm>
            <a:off x="304919" y="-69635"/>
            <a:ext cx="7086242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Loading Multiple CSS Files 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***(Very Important!!!)***</a:t>
            </a:r>
          </a:p>
        </p:txBody>
      </p:sp>
      <p:pic>
        <p:nvPicPr>
          <p:cNvPr id="1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59" y="762120"/>
            <a:ext cx="8544961" cy="3141361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CustomShape 2"/>
          <p:cNvSpPr txBox="1"/>
          <p:nvPr/>
        </p:nvSpPr>
        <p:spPr>
          <a:xfrm>
            <a:off x="321480" y="3977280"/>
            <a:ext cx="8555040" cy="177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An incredibly powerful technique: deploying multiple CSS files simultaneously.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This lets developers to create complex designs made up of abounding design elements.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Just remember: </a:t>
            </a:r>
            <a:r>
              <a:rPr b="1" i="1" u="sng"/>
              <a:t>the loading 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1298" name="CustomShape 2"/>
          <p:cNvGrpSpPr/>
          <p:nvPr/>
        </p:nvGrpSpPr>
        <p:grpSpPr>
          <a:xfrm>
            <a:off x="304920" y="1447919"/>
            <a:ext cx="8534160" cy="3428641"/>
            <a:chOff x="0" y="0"/>
            <a:chExt cx="8534159" cy="3428639"/>
          </a:xfrm>
        </p:grpSpPr>
        <p:sp>
          <p:nvSpPr>
            <p:cNvPr id="1296" name="Rectangle"/>
            <p:cNvSpPr/>
            <p:nvPr/>
          </p:nvSpPr>
          <p:spPr>
            <a:xfrm>
              <a:off x="0" y="0"/>
              <a:ext cx="8534160" cy="3428640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97" name="Instructor: Demo…"/>
            <p:cNvSpPr txBox="1"/>
            <p:nvPr/>
          </p:nvSpPr>
          <p:spPr>
            <a:xfrm>
              <a:off x="0" y="1142678"/>
              <a:ext cx="8534160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Instructor: Demo </a:t>
              </a:r>
            </a:p>
            <a:p>
              <a:pPr algn="ctr">
                <a:defRPr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(1-3_CSSFiles.html | </a:t>
              </a:r>
              <a:r>
                <a:t>0</a:t>
              </a:r>
              <a:r>
                <a:t>3-MultipleCSS)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Browser?</a:t>
            </a:r>
          </a:p>
        </p:txBody>
      </p:sp>
      <p:sp>
        <p:nvSpPr>
          <p:cNvPr id="1301" name="CustomShape 2"/>
          <p:cNvSpPr txBox="1"/>
          <p:nvPr/>
        </p:nvSpPr>
        <p:spPr>
          <a:xfrm>
            <a:off x="457199" y="2794984"/>
            <a:ext cx="8229242" cy="111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i="1" sz="3000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</a:p>
          <a:p>
            <a:pPr algn="ctr"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TextShape 1"/>
          <p:cNvSpPr txBox="1"/>
          <p:nvPr/>
        </p:nvSpPr>
        <p:spPr>
          <a:xfrm>
            <a:off x="304919" y="108165"/>
            <a:ext cx="708624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Battle of the Browsers</a:t>
            </a:r>
          </a:p>
        </p:txBody>
      </p:sp>
      <p:pic>
        <p:nvPicPr>
          <p:cNvPr id="130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920" y="1003319"/>
            <a:ext cx="3809521" cy="505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CustomShape 2"/>
          <p:cNvSpPr txBox="1"/>
          <p:nvPr/>
        </p:nvSpPr>
        <p:spPr>
          <a:xfrm>
            <a:off x="4343400" y="1307879"/>
            <a:ext cx="4701960" cy="400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Under the hood, web browsers often </a:t>
            </a:r>
            <a:r>
              <a:rPr b="1" u="sng"/>
              <a:t>render web pages differently</a:t>
            </a:r>
            <a:r>
              <a:t> than their competition.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These disparities could mean HTML/CSS displaying differently in each web client.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TextShape 1"/>
          <p:cNvSpPr txBox="1"/>
          <p:nvPr/>
        </p:nvSpPr>
        <p:spPr>
          <a:xfrm>
            <a:off x="304919" y="108165"/>
            <a:ext cx="708624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Reset.css (or Normalize.css)</a:t>
            </a:r>
          </a:p>
        </p:txBody>
      </p:sp>
      <p:pic>
        <p:nvPicPr>
          <p:cNvPr id="130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19"/>
            <a:ext cx="6867001" cy="3672721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1309" name="CustomShape 2"/>
          <p:cNvSpPr txBox="1"/>
          <p:nvPr/>
        </p:nvSpPr>
        <p:spPr>
          <a:xfrm>
            <a:off x="152279" y="4586759"/>
            <a:ext cx="8882282" cy="143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Reset.css will “reset” all browser-specific CSS. This means your site will appear the same in all browsers.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1314" name="CustomShape 2"/>
          <p:cNvGrpSpPr/>
          <p:nvPr/>
        </p:nvGrpSpPr>
        <p:grpSpPr>
          <a:xfrm>
            <a:off x="304920" y="1447919"/>
            <a:ext cx="8534160" cy="3428641"/>
            <a:chOff x="0" y="0"/>
            <a:chExt cx="8534159" cy="3428639"/>
          </a:xfrm>
        </p:grpSpPr>
        <p:sp>
          <p:nvSpPr>
            <p:cNvPr id="1312" name="Rectangle"/>
            <p:cNvSpPr/>
            <p:nvPr/>
          </p:nvSpPr>
          <p:spPr>
            <a:xfrm>
              <a:off x="0" y="0"/>
              <a:ext cx="8534160" cy="3428640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13" name="Instructor: Demo…"/>
            <p:cNvSpPr txBox="1"/>
            <p:nvPr/>
          </p:nvSpPr>
          <p:spPr>
            <a:xfrm>
              <a:off x="0" y="1142678"/>
              <a:ext cx="8534160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Instructor: Demo </a:t>
              </a:r>
            </a:p>
            <a:p>
              <a:pPr algn="ctr">
                <a:defRPr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(</a:t>
              </a:r>
              <a:r>
                <a:t>e</a:t>
              </a:r>
              <a:r>
                <a:t>xample.html | </a:t>
              </a:r>
              <a:r>
                <a:t>0</a:t>
              </a:r>
              <a:r>
                <a:t>4-ResetCSS)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1317" name="CustomShape 2"/>
          <p:cNvSpPr txBox="1"/>
          <p:nvPr/>
        </p:nvSpPr>
        <p:spPr>
          <a:xfrm>
            <a:off x="379738" y="1307879"/>
            <a:ext cx="8665262" cy="196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It’s important for creating browser-compatible websites</a:t>
            </a:r>
          </a:p>
          <a:p>
            <a:pP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It’s an example of using someone else’s CSS in </a:t>
            </a:r>
            <a:r>
              <a:rPr i="1" u="sng"/>
              <a:t>your </a:t>
            </a:r>
            <a:r>
              <a:t>website!!!</a:t>
            </a:r>
          </a:p>
          <a:p>
            <a:pPr>
              <a:buSzPct val="100000"/>
              <a:buAutoNum type="arabicPeriod" startAt="2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It’s a common Front-End Developer Interview question.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Most Important of All….</a:t>
            </a:r>
          </a:p>
        </p:txBody>
      </p:sp>
      <p:sp>
        <p:nvSpPr>
          <p:cNvPr id="1144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114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1320" name="CustomShape 2"/>
          <p:cNvSpPr txBox="1"/>
          <p:nvPr/>
        </p:nvSpPr>
        <p:spPr>
          <a:xfrm>
            <a:off x="383608" y="1307879"/>
            <a:ext cx="8661392" cy="196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It’s important for creating browser-compatible websites</a:t>
            </a:r>
          </a:p>
          <a:p>
            <a:pP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It’s an example of using someone else’s CSS in </a:t>
            </a:r>
            <a:r>
              <a:rPr i="1" u="sng"/>
              <a:t>your </a:t>
            </a:r>
            <a:r>
              <a:t>website!!!</a:t>
            </a:r>
          </a:p>
          <a:p>
            <a:pPr>
              <a:buSzPct val="100000"/>
              <a:buAutoNum type="arabicPeriod" startAt="2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It’s a common Front-End Developer Interview question.</a:t>
            </a:r>
          </a:p>
        </p:txBody>
      </p:sp>
      <p:sp>
        <p:nvSpPr>
          <p:cNvPr id="1321" name="CustomShape 3"/>
          <p:cNvSpPr/>
          <p:nvPr/>
        </p:nvSpPr>
        <p:spPr>
          <a:xfrm>
            <a:off x="435299" y="1843730"/>
            <a:ext cx="8184266" cy="593422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324" name="CustomShape 2"/>
          <p:cNvSpPr/>
          <p:nvPr/>
        </p:nvSpPr>
        <p:spPr>
          <a:xfrm>
            <a:off x="-11881" y="689759"/>
            <a:ext cx="9155522" cy="562608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5" name="CustomShape 3"/>
          <p:cNvSpPr txBox="1"/>
          <p:nvPr/>
        </p:nvSpPr>
        <p:spPr>
          <a:xfrm>
            <a:off x="304919" y="914400"/>
            <a:ext cx="8686442" cy="2305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</a:t>
            </a:r>
            <a:r>
              <a:rPr b="1"/>
              <a:t>reset.css</a:t>
            </a:r>
            <a:r>
              <a:t> file into a basic HTML file.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the reset file makes after its inclusion.</a:t>
            </a:r>
          </a:p>
        </p:txBody>
      </p:sp>
      <p:sp>
        <p:nvSpPr>
          <p:cNvPr id="1326" name="CustomShape 4"/>
          <p:cNvSpPr txBox="1"/>
          <p:nvPr/>
        </p:nvSpPr>
        <p:spPr>
          <a:xfrm>
            <a:off x="2971800" y="124919"/>
            <a:ext cx="601956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TextShape 1"/>
          <p:cNvSpPr txBox="1"/>
          <p:nvPr/>
        </p:nvSpPr>
        <p:spPr>
          <a:xfrm>
            <a:off x="390599" y="3053567"/>
            <a:ext cx="8229242" cy="671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 the Web with GitHub!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Internet</a:t>
            </a:r>
          </a:p>
        </p:txBody>
      </p:sp>
      <p:sp>
        <p:nvSpPr>
          <p:cNvPr id="1331" name="CustomShape 2"/>
          <p:cNvSpPr txBox="1"/>
          <p:nvPr/>
        </p:nvSpPr>
        <p:spPr>
          <a:xfrm>
            <a:off x="409319" y="5518079"/>
            <a:ext cx="8610122" cy="50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deep and complex diagram above on how the internet works.</a:t>
            </a:r>
          </a:p>
        </p:txBody>
      </p:sp>
      <p:pic>
        <p:nvPicPr>
          <p:cNvPr id="133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559" y="945360"/>
            <a:ext cx="7812001" cy="4280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World Will See Our Greatness!</a:t>
            </a:r>
          </a:p>
        </p:txBody>
      </p:sp>
      <p:sp>
        <p:nvSpPr>
          <p:cNvPr id="1335" name="CustomShape 2"/>
          <p:cNvSpPr txBox="1"/>
          <p:nvPr/>
        </p:nvSpPr>
        <p:spPr>
          <a:xfrm>
            <a:off x="409319" y="5233680"/>
            <a:ext cx="8610122" cy="105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GitHub provides hosting for static websites – </a:t>
            </a:r>
            <a:r>
              <a:rPr b="0"/>
              <a:t>which means we can </a:t>
            </a:r>
            <a:r>
              <a:rPr b="0" u="sng"/>
              <a:t>deploy</a:t>
            </a:r>
            <a:r>
              <a:rPr b="0"/>
              <a:t> our websites and applications onto their servers for the world to see. </a:t>
            </a:r>
          </a:p>
        </p:txBody>
      </p:sp>
      <p:pic>
        <p:nvPicPr>
          <p:cNvPr id="133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9379" y="988859"/>
            <a:ext cx="635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Together Now…</a:t>
            </a:r>
          </a:p>
        </p:txBody>
      </p:sp>
      <p:grpSp>
        <p:nvGrpSpPr>
          <p:cNvPr id="1341" name="CustomShape 2"/>
          <p:cNvGrpSpPr/>
          <p:nvPr/>
        </p:nvGrpSpPr>
        <p:grpSpPr>
          <a:xfrm>
            <a:off x="304920" y="2590919"/>
            <a:ext cx="8534160" cy="1857791"/>
            <a:chOff x="0" y="0"/>
            <a:chExt cx="8534159" cy="1857790"/>
          </a:xfrm>
        </p:grpSpPr>
        <p:sp>
          <p:nvSpPr>
            <p:cNvPr id="1339" name="Rectangle"/>
            <p:cNvSpPr/>
            <p:nvPr/>
          </p:nvSpPr>
          <p:spPr>
            <a:xfrm>
              <a:off x="0" y="-1"/>
              <a:ext cx="8534160" cy="1857792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40" name="Let’s all login to GitHub"/>
            <p:cNvSpPr txBox="1"/>
            <p:nvPr/>
          </p:nvSpPr>
          <p:spPr>
            <a:xfrm>
              <a:off x="0" y="19339"/>
              <a:ext cx="8534160" cy="1819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i="1" sz="6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Let’s all login to GitHub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1346" name="CustomShape 2"/>
          <p:cNvGrpSpPr/>
          <p:nvPr/>
        </p:nvGrpSpPr>
        <p:grpSpPr>
          <a:xfrm>
            <a:off x="304920" y="1447919"/>
            <a:ext cx="8534160" cy="3428641"/>
            <a:chOff x="0" y="0"/>
            <a:chExt cx="8534159" cy="3428639"/>
          </a:xfrm>
        </p:grpSpPr>
        <p:sp>
          <p:nvSpPr>
            <p:cNvPr id="1344" name="Rectangle"/>
            <p:cNvSpPr/>
            <p:nvPr/>
          </p:nvSpPr>
          <p:spPr>
            <a:xfrm>
              <a:off x="0" y="0"/>
              <a:ext cx="8534160" cy="3428640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45" name="Instructor: Demo…"/>
            <p:cNvSpPr txBox="1"/>
            <p:nvPr/>
          </p:nvSpPr>
          <p:spPr>
            <a:xfrm>
              <a:off x="0" y="1142678"/>
              <a:ext cx="8534160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Instructor: Demo </a:t>
              </a:r>
            </a:p>
            <a:p>
              <a:pPr algn="ctr">
                <a:defRPr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(GitHub Pages Deployment - Personal)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CustomShape 1"/>
          <p:cNvSpPr txBox="1"/>
          <p:nvPr/>
        </p:nvSpPr>
        <p:spPr>
          <a:xfrm>
            <a:off x="304919" y="97919"/>
            <a:ext cx="7256862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Deploying Static Personal Site – GitHub Pages</a:t>
            </a:r>
          </a:p>
        </p:txBody>
      </p:sp>
      <p:sp>
        <p:nvSpPr>
          <p:cNvPr id="1349" name="CustomShape 2"/>
          <p:cNvSpPr txBox="1"/>
          <p:nvPr/>
        </p:nvSpPr>
        <p:spPr>
          <a:xfrm>
            <a:off x="409319" y="783719"/>
            <a:ext cx="8610122" cy="37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Basic Steps: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new repo that is named `_username_.github.io`  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Navigate into a folder and clone the repo into it  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Build your files</a:t>
            </a: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Add, commit, and push your changes into the repository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CustomShape 1"/>
          <p:cNvSpPr/>
          <p:nvPr/>
        </p:nvSpPr>
        <p:spPr>
          <a:xfrm>
            <a:off x="-11881" y="689759"/>
            <a:ext cx="9155522" cy="562608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2" name="CustomShape 2"/>
          <p:cNvSpPr txBox="1"/>
          <p:nvPr/>
        </p:nvSpPr>
        <p:spPr>
          <a:xfrm>
            <a:off x="304919" y="914399"/>
            <a:ext cx="8686442" cy="2393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Time to take your newfangled website and deploy it to the cloud (in this case, GitHub Pages).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 to be sent via Slack.</a:t>
            </a:r>
          </a:p>
        </p:txBody>
      </p:sp>
      <p:sp>
        <p:nvSpPr>
          <p:cNvPr id="1353" name="CustomShape 3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354" name="CustomShape 4"/>
          <p:cNvSpPr txBox="1"/>
          <p:nvPr/>
        </p:nvSpPr>
        <p:spPr>
          <a:xfrm>
            <a:off x="2971800" y="124919"/>
            <a:ext cx="601956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15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1359" name="CustomShape 2"/>
          <p:cNvGrpSpPr/>
          <p:nvPr/>
        </p:nvGrpSpPr>
        <p:grpSpPr>
          <a:xfrm>
            <a:off x="304920" y="1447919"/>
            <a:ext cx="8534160" cy="3428641"/>
            <a:chOff x="0" y="0"/>
            <a:chExt cx="8534159" cy="3428639"/>
          </a:xfrm>
        </p:grpSpPr>
        <p:sp>
          <p:nvSpPr>
            <p:cNvPr id="1357" name="Rectangle"/>
            <p:cNvSpPr/>
            <p:nvPr/>
          </p:nvSpPr>
          <p:spPr>
            <a:xfrm>
              <a:off x="0" y="0"/>
              <a:ext cx="8534160" cy="3428640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58" name="Instructor: Demo…"/>
            <p:cNvSpPr txBox="1"/>
            <p:nvPr/>
          </p:nvSpPr>
          <p:spPr>
            <a:xfrm>
              <a:off x="0" y="1142678"/>
              <a:ext cx="8534160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Instructor: Demo </a:t>
              </a:r>
            </a:p>
            <a:p>
              <a:pPr algn="ctr">
                <a:defRPr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(GitHub Pages Deployment - Project)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 txBox="1"/>
          <p:nvPr/>
        </p:nvSpPr>
        <p:spPr>
          <a:xfrm>
            <a:off x="304919" y="97919"/>
            <a:ext cx="7256862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Deploying a Static Project Site – GitHub Pages</a:t>
            </a:r>
          </a:p>
        </p:txBody>
      </p:sp>
      <p:sp>
        <p:nvSpPr>
          <p:cNvPr id="1362" name="CustomShape 2"/>
          <p:cNvSpPr txBox="1"/>
          <p:nvPr/>
        </p:nvSpPr>
        <p:spPr>
          <a:xfrm>
            <a:off x="409319" y="783719"/>
            <a:ext cx="8610122" cy="4493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Basic Steps: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1. Create a new repository on your GitHub account. You can name this repository whatever you would like. 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2. Once inside of the repository, create a new file and name it `index.html` 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3. Add some very basic HTML into this file, save it, and then navigate into your repository's Settings tab.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4. Scroll down to the GitHub Pages section and then, in the section labeled "Source", select that you would like to use the master branch as your source. 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5. Navigate to `&lt;username&gt;.github.io/&lt;repositoryname&gt;` and you will find that your new web page has gone live!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CustomShape 1"/>
          <p:cNvSpPr/>
          <p:nvPr/>
        </p:nvSpPr>
        <p:spPr>
          <a:xfrm>
            <a:off x="-11881" y="689759"/>
            <a:ext cx="9155522" cy="562608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5" name="CustomShape 2"/>
          <p:cNvSpPr txBox="1"/>
          <p:nvPr/>
        </p:nvSpPr>
        <p:spPr>
          <a:xfrm>
            <a:off x="304919" y="914399"/>
            <a:ext cx="8686442" cy="2393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Build a newfangled website, and deploy it to GitHub Pages as a project instead of a personal site.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 to be sent via Slack.</a:t>
            </a:r>
          </a:p>
        </p:txBody>
      </p:sp>
      <p:sp>
        <p:nvSpPr>
          <p:cNvPr id="1366" name="CustomShape 3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367" name="CustomShape 4"/>
          <p:cNvSpPr txBox="1"/>
          <p:nvPr/>
        </p:nvSpPr>
        <p:spPr>
          <a:xfrm>
            <a:off x="2971800" y="124919"/>
            <a:ext cx="601956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15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TextShape 1"/>
          <p:cNvSpPr txBox="1"/>
          <p:nvPr/>
        </p:nvSpPr>
        <p:spPr>
          <a:xfrm>
            <a:off x="390599" y="3053567"/>
            <a:ext cx="8229242" cy="671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Back to Git…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Group Project</a:t>
            </a:r>
          </a:p>
        </p:txBody>
      </p:sp>
      <p:sp>
        <p:nvSpPr>
          <p:cNvPr id="1372" name="CustomShape 2"/>
          <p:cNvSpPr txBox="1"/>
          <p:nvPr/>
        </p:nvSpPr>
        <p:spPr>
          <a:xfrm>
            <a:off x="2553840" y="1152720"/>
            <a:ext cx="486903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OMG. I HAZ THE GREATEST HTML IDEA!!!!!</a:t>
            </a:r>
          </a:p>
        </p:txBody>
      </p:sp>
      <p:sp>
        <p:nvSpPr>
          <p:cNvPr id="1373" name="Line 3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3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79" y="1154159"/>
            <a:ext cx="1741322" cy="1442162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CustomShape 4"/>
          <p:cNvSpPr txBox="1"/>
          <p:nvPr/>
        </p:nvSpPr>
        <p:spPr>
          <a:xfrm>
            <a:off x="2534399" y="1642319"/>
            <a:ext cx="3684622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i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SpongeSite.com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Group Project</a:t>
            </a:r>
          </a:p>
        </p:txBody>
      </p:sp>
      <p:pic>
        <p:nvPicPr>
          <p:cNvPr id="13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79" y="1154159"/>
            <a:ext cx="1741322" cy="1442162"/>
          </a:xfrm>
          <a:prstGeom prst="rect">
            <a:avLst/>
          </a:prstGeom>
          <a:ln w="12700">
            <a:miter lim="400000"/>
          </a:ln>
        </p:spPr>
      </p:pic>
      <p:sp>
        <p:nvSpPr>
          <p:cNvPr id="1379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380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4200" y="897120"/>
            <a:ext cx="2514241" cy="251424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CustomShape 3"/>
          <p:cNvSpPr txBox="1"/>
          <p:nvPr/>
        </p:nvSpPr>
        <p:spPr>
          <a:xfrm>
            <a:off x="2550599" y="1222200"/>
            <a:ext cx="1573644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pic>
        <p:nvPicPr>
          <p:cNvPr id="138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79" y="4724279"/>
            <a:ext cx="1239122" cy="1586161"/>
          </a:xfrm>
          <a:prstGeom prst="rect">
            <a:avLst/>
          </a:prstGeom>
          <a:ln w="12700">
            <a:miter lim="400000"/>
          </a:ln>
        </p:spPr>
      </p:pic>
      <p:sp>
        <p:nvSpPr>
          <p:cNvPr id="1383" name="CustomShape 4"/>
          <p:cNvSpPr txBox="1"/>
          <p:nvPr/>
        </p:nvSpPr>
        <p:spPr>
          <a:xfrm>
            <a:off x="2564639" y="4516920"/>
            <a:ext cx="515779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Spongebob’s idea is dumb. We should call it…</a:t>
            </a:r>
          </a:p>
        </p:txBody>
      </p:sp>
      <p:sp>
        <p:nvSpPr>
          <p:cNvPr id="1384" name="CustomShape 5"/>
          <p:cNvSpPr txBox="1"/>
          <p:nvPr/>
        </p:nvSpPr>
        <p:spPr>
          <a:xfrm>
            <a:off x="2563559" y="5074920"/>
            <a:ext cx="4091816" cy="60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i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PrincezzzSite.com</a:t>
            </a:r>
          </a:p>
        </p:txBody>
      </p:sp>
      <p:sp>
        <p:nvSpPr>
          <p:cNvPr id="1385" name="Line 6"/>
          <p:cNvSpPr/>
          <p:nvPr/>
        </p:nvSpPr>
        <p:spPr>
          <a:xfrm flipV="1">
            <a:off x="2085839" y="4746959"/>
            <a:ext cx="457201" cy="32796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Group Project</a:t>
            </a:r>
          </a:p>
        </p:txBody>
      </p:sp>
      <p:pic>
        <p:nvPicPr>
          <p:cNvPr id="13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79" y="1154159"/>
            <a:ext cx="1741322" cy="14421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9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390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4200" y="897120"/>
            <a:ext cx="2514241" cy="2514240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CustomShape 3"/>
          <p:cNvSpPr txBox="1"/>
          <p:nvPr/>
        </p:nvSpPr>
        <p:spPr>
          <a:xfrm>
            <a:off x="2550599" y="1222200"/>
            <a:ext cx="1573644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pic>
        <p:nvPicPr>
          <p:cNvPr id="139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79" y="4724279"/>
            <a:ext cx="1239122" cy="1586161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Line 4"/>
          <p:cNvSpPr/>
          <p:nvPr/>
        </p:nvSpPr>
        <p:spPr>
          <a:xfrm flipV="1">
            <a:off x="2085839" y="4746959"/>
            <a:ext cx="457201" cy="32796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94" name="CustomShape 5"/>
          <p:cNvSpPr txBox="1"/>
          <p:nvPr/>
        </p:nvSpPr>
        <p:spPr>
          <a:xfrm>
            <a:off x="2674440" y="4441680"/>
            <a:ext cx="1573643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pic>
        <p:nvPicPr>
          <p:cNvPr id="139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4200" y="3700079"/>
            <a:ext cx="2514241" cy="2514241"/>
          </a:xfrm>
          <a:prstGeom prst="rect">
            <a:avLst/>
          </a:prstGeom>
          <a:ln w="12700">
            <a:miter lim="400000"/>
          </a:ln>
        </p:spPr>
      </p:pic>
      <p:sp>
        <p:nvSpPr>
          <p:cNvPr id="1396" name="CustomShape 6"/>
          <p:cNvSpPr/>
          <p:nvPr/>
        </p:nvSpPr>
        <p:spPr>
          <a:xfrm flipV="1">
            <a:off x="4209119" y="2154239"/>
            <a:ext cx="2124721" cy="1115282"/>
          </a:xfrm>
          <a:prstGeom prst="line">
            <a:avLst/>
          </a:prstGeom>
          <a:ln w="6660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97" name="CustomShape 7"/>
          <p:cNvSpPr/>
          <p:nvPr/>
        </p:nvSpPr>
        <p:spPr>
          <a:xfrm>
            <a:off x="4209119" y="3315599"/>
            <a:ext cx="2124721" cy="1641601"/>
          </a:xfrm>
          <a:prstGeom prst="line">
            <a:avLst/>
          </a:prstGeom>
          <a:ln w="6660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98" name="CustomShape 8"/>
          <p:cNvSpPr/>
          <p:nvPr/>
        </p:nvSpPr>
        <p:spPr>
          <a:xfrm>
            <a:off x="2057400" y="2925720"/>
            <a:ext cx="3962161" cy="774361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9" name="CustomShape 9"/>
          <p:cNvSpPr txBox="1"/>
          <p:nvPr/>
        </p:nvSpPr>
        <p:spPr>
          <a:xfrm>
            <a:off x="2286000" y="2925720"/>
            <a:ext cx="3733561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they have two completely </a:t>
            </a:r>
            <a:r>
              <a:rPr i="1" u="sng"/>
              <a:t>different</a:t>
            </a:r>
            <a:r>
              <a:t> versions.</a:t>
            </a:r>
          </a:p>
        </p:txBody>
      </p:sp>
      <p:sp>
        <p:nvSpPr>
          <p:cNvPr id="1400" name="CustomShape 10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Group Project – Tragedy #1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79" y="1154159"/>
            <a:ext cx="1741322" cy="1442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479" y="4724279"/>
            <a:ext cx="1239122" cy="1586161"/>
          </a:xfrm>
          <a:prstGeom prst="rect">
            <a:avLst/>
          </a:prstGeom>
          <a:ln w="12700">
            <a:miter lim="400000"/>
          </a:ln>
        </p:spPr>
      </p:pic>
      <p:sp>
        <p:nvSpPr>
          <p:cNvPr id="1404" name="CustomShape 1"/>
          <p:cNvSpPr txBox="1"/>
          <p:nvPr/>
        </p:nvSpPr>
        <p:spPr>
          <a:xfrm>
            <a:off x="2477520" y="1061640"/>
            <a:ext cx="312953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Main Branch (Spongebob’s)</a:t>
            </a:r>
          </a:p>
        </p:txBody>
      </p:sp>
      <p:sp>
        <p:nvSpPr>
          <p:cNvPr id="1405" name="CustomShape 2"/>
          <p:cNvSpPr txBox="1"/>
          <p:nvPr/>
        </p:nvSpPr>
        <p:spPr>
          <a:xfrm>
            <a:off x="4182840" y="5845319"/>
            <a:ext cx="1834837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Prince’s Branch</a:t>
            </a:r>
          </a:p>
        </p:txBody>
      </p:sp>
      <p:pic>
        <p:nvPicPr>
          <p:cNvPr id="1406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5359" y="151236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7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1159" y="150480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8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6599" y="150300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2399" y="150300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0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8200" y="1503000"/>
            <a:ext cx="880561" cy="88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11" name="CustomShape 3"/>
          <p:cNvSpPr txBox="1"/>
          <p:nvPr/>
        </p:nvSpPr>
        <p:spPr>
          <a:xfrm>
            <a:off x="2695680" y="2422799"/>
            <a:ext cx="215711" cy="31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12" name="CustomShape 4"/>
          <p:cNvSpPr txBox="1"/>
          <p:nvPr/>
        </p:nvSpPr>
        <p:spPr>
          <a:xfrm>
            <a:off x="3815279" y="2419919"/>
            <a:ext cx="215712" cy="31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13" name="CustomShape 5"/>
          <p:cNvSpPr txBox="1"/>
          <p:nvPr/>
        </p:nvSpPr>
        <p:spPr>
          <a:xfrm>
            <a:off x="4895999" y="2426760"/>
            <a:ext cx="21571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14" name="CustomShape 6"/>
          <p:cNvSpPr txBox="1"/>
          <p:nvPr/>
        </p:nvSpPr>
        <p:spPr>
          <a:xfrm>
            <a:off x="6151319" y="2426760"/>
            <a:ext cx="21571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415" name="CustomShape 7"/>
          <p:cNvSpPr txBox="1"/>
          <p:nvPr/>
        </p:nvSpPr>
        <p:spPr>
          <a:xfrm>
            <a:off x="7261559" y="2426760"/>
            <a:ext cx="21571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1416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0159" y="4956480"/>
            <a:ext cx="880561" cy="88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17" name="CustomShape 8"/>
          <p:cNvSpPr/>
          <p:nvPr/>
        </p:nvSpPr>
        <p:spPr>
          <a:xfrm flipH="1" flipV="1" rot="5400000">
            <a:off x="3964680" y="3663310"/>
            <a:ext cx="2572561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8" name="CustomShape 9"/>
          <p:cNvSpPr/>
          <p:nvPr/>
        </p:nvSpPr>
        <p:spPr>
          <a:xfrm flipV="1">
            <a:off x="3356280" y="194543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19" name="CustomShape 10"/>
          <p:cNvSpPr/>
          <p:nvPr/>
        </p:nvSpPr>
        <p:spPr>
          <a:xfrm flipV="1">
            <a:off x="4492080" y="194543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20" name="CustomShape 11"/>
          <p:cNvSpPr/>
          <p:nvPr/>
        </p:nvSpPr>
        <p:spPr>
          <a:xfrm flipV="1">
            <a:off x="5630760" y="193571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21" name="CustomShape 12"/>
          <p:cNvSpPr/>
          <p:nvPr/>
        </p:nvSpPr>
        <p:spPr>
          <a:xfrm flipV="1">
            <a:off x="6763319" y="194543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22" name="CustomShape 13"/>
          <p:cNvSpPr txBox="1"/>
          <p:nvPr/>
        </p:nvSpPr>
        <p:spPr>
          <a:xfrm>
            <a:off x="5311080" y="3231359"/>
            <a:ext cx="3832560" cy="1366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Prince </a:t>
            </a:r>
            <a:r>
              <a:rPr b="1" u="sng"/>
              <a:t>pushes </a:t>
            </a:r>
            <a:r>
              <a:t>his code changes into the main branch.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If Prince is allowed to push his code, it could seriously ruin Spongebob’s vision and working code.</a:t>
            </a:r>
          </a:p>
        </p:txBody>
      </p:sp>
      <p:sp>
        <p:nvSpPr>
          <p:cNvPr id="1423" name="CustomShape 14"/>
          <p:cNvSpPr txBox="1"/>
          <p:nvPr/>
        </p:nvSpPr>
        <p:spPr>
          <a:xfrm>
            <a:off x="5939999" y="1122480"/>
            <a:ext cx="291972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Spongebob continues programming</a:t>
            </a:r>
          </a:p>
        </p:txBody>
      </p:sp>
      <p:grpSp>
        <p:nvGrpSpPr>
          <p:cNvPr id="1426" name="CustomShape 15"/>
          <p:cNvGrpSpPr/>
          <p:nvPr/>
        </p:nvGrpSpPr>
        <p:grpSpPr>
          <a:xfrm>
            <a:off x="5411880" y="2895480"/>
            <a:ext cx="3623041" cy="303481"/>
            <a:chOff x="0" y="0"/>
            <a:chExt cx="3623040" cy="303480"/>
          </a:xfrm>
        </p:grpSpPr>
        <p:sp>
          <p:nvSpPr>
            <p:cNvPr id="1424" name="Rectangle"/>
            <p:cNvSpPr/>
            <p:nvPr/>
          </p:nvSpPr>
          <p:spPr>
            <a:xfrm>
              <a:off x="-1" y="0"/>
              <a:ext cx="3623042" cy="303480"/>
            </a:xfrm>
            <a:prstGeom prst="rect">
              <a:avLst/>
            </a:prstGeom>
            <a:solidFill>
              <a:srgbClr val="C050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25" name="This is NON-IDEAL"/>
            <p:cNvSpPr txBox="1"/>
            <p:nvPr/>
          </p:nvSpPr>
          <p:spPr>
            <a:xfrm>
              <a:off x="-1" y="0"/>
              <a:ext cx="3623042" cy="2873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>
              <a:lvl1pPr>
                <a:defRPr b="1"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This is NON-IDEAL</a:t>
              </a:r>
            </a:p>
          </p:txBody>
        </p:sp>
      </p:grpSp>
      <p:sp>
        <p:nvSpPr>
          <p:cNvPr id="1427" name="TextShape 16"/>
          <p:cNvSpPr txBox="1"/>
          <p:nvPr/>
        </p:nvSpPr>
        <p:spPr>
          <a:xfrm>
            <a:off x="304920" y="108165"/>
            <a:ext cx="645804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Group Project – Push vs Pull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Group Project – Push vs Pull</a:t>
            </a:r>
          </a:p>
        </p:txBody>
      </p:sp>
      <p:pic>
        <p:nvPicPr>
          <p:cNvPr id="14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79" y="1154159"/>
            <a:ext cx="1741322" cy="1442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479" y="4724279"/>
            <a:ext cx="1239122" cy="1586161"/>
          </a:xfrm>
          <a:prstGeom prst="rect">
            <a:avLst/>
          </a:prstGeom>
          <a:ln w="12700">
            <a:miter lim="400000"/>
          </a:ln>
        </p:spPr>
      </p:pic>
      <p:sp>
        <p:nvSpPr>
          <p:cNvPr id="1432" name="CustomShape 2"/>
          <p:cNvSpPr txBox="1"/>
          <p:nvPr/>
        </p:nvSpPr>
        <p:spPr>
          <a:xfrm>
            <a:off x="2477520" y="1061640"/>
            <a:ext cx="312953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Main Branch (Spongebob’s)</a:t>
            </a:r>
          </a:p>
        </p:txBody>
      </p:sp>
      <p:pic>
        <p:nvPicPr>
          <p:cNvPr id="143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5359" y="151236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4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1159" y="150480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5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6599" y="150300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2399" y="150300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7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8200" y="1503000"/>
            <a:ext cx="880561" cy="88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38" name="CustomShape 3"/>
          <p:cNvSpPr txBox="1"/>
          <p:nvPr/>
        </p:nvSpPr>
        <p:spPr>
          <a:xfrm>
            <a:off x="2695680" y="2422799"/>
            <a:ext cx="215711" cy="31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39" name="CustomShape 4"/>
          <p:cNvSpPr txBox="1"/>
          <p:nvPr/>
        </p:nvSpPr>
        <p:spPr>
          <a:xfrm>
            <a:off x="3815279" y="2419919"/>
            <a:ext cx="215712" cy="31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40" name="CustomShape 5"/>
          <p:cNvSpPr txBox="1"/>
          <p:nvPr/>
        </p:nvSpPr>
        <p:spPr>
          <a:xfrm>
            <a:off x="4895999" y="2426760"/>
            <a:ext cx="21571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41" name="CustomShape 6"/>
          <p:cNvSpPr txBox="1"/>
          <p:nvPr/>
        </p:nvSpPr>
        <p:spPr>
          <a:xfrm>
            <a:off x="6151319" y="2426760"/>
            <a:ext cx="21571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442" name="CustomShape 7"/>
          <p:cNvSpPr txBox="1"/>
          <p:nvPr/>
        </p:nvSpPr>
        <p:spPr>
          <a:xfrm>
            <a:off x="7261559" y="2426760"/>
            <a:ext cx="21571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443" name="CustomShape 8"/>
          <p:cNvSpPr/>
          <p:nvPr/>
        </p:nvSpPr>
        <p:spPr>
          <a:xfrm flipV="1">
            <a:off x="3356280" y="194543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44" name="CustomShape 9"/>
          <p:cNvSpPr/>
          <p:nvPr/>
        </p:nvSpPr>
        <p:spPr>
          <a:xfrm flipV="1">
            <a:off x="4492080" y="194543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45" name="CustomShape 10"/>
          <p:cNvSpPr/>
          <p:nvPr/>
        </p:nvSpPr>
        <p:spPr>
          <a:xfrm flipV="1">
            <a:off x="5630760" y="193571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46" name="CustomShape 11"/>
          <p:cNvSpPr/>
          <p:nvPr/>
        </p:nvSpPr>
        <p:spPr>
          <a:xfrm flipV="1">
            <a:off x="6763319" y="194543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47" name="CustomShape 12"/>
          <p:cNvSpPr txBox="1"/>
          <p:nvPr/>
        </p:nvSpPr>
        <p:spPr>
          <a:xfrm>
            <a:off x="5939999" y="1122480"/>
            <a:ext cx="291972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Spongebob continues programming</a:t>
            </a:r>
          </a:p>
        </p:txBody>
      </p:sp>
      <p:sp>
        <p:nvSpPr>
          <p:cNvPr id="1448" name="CustomShape 13"/>
          <p:cNvSpPr txBox="1"/>
          <p:nvPr/>
        </p:nvSpPr>
        <p:spPr>
          <a:xfrm>
            <a:off x="4182840" y="5845319"/>
            <a:ext cx="1834837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Prince’s Branch</a:t>
            </a:r>
          </a:p>
        </p:txBody>
      </p:sp>
      <p:pic>
        <p:nvPicPr>
          <p:cNvPr id="1449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0159" y="4956480"/>
            <a:ext cx="880561" cy="880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Group Project – Push vs Pull</a:t>
            </a:r>
          </a:p>
        </p:txBody>
      </p:sp>
      <p:pic>
        <p:nvPicPr>
          <p:cNvPr id="145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79" y="1154159"/>
            <a:ext cx="1741322" cy="1442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479" y="4724279"/>
            <a:ext cx="1239122" cy="1586161"/>
          </a:xfrm>
          <a:prstGeom prst="rect">
            <a:avLst/>
          </a:prstGeom>
          <a:ln w="12700">
            <a:miter lim="400000"/>
          </a:ln>
        </p:spPr>
      </p:pic>
      <p:sp>
        <p:nvSpPr>
          <p:cNvPr id="1454" name="CustomShape 2"/>
          <p:cNvSpPr txBox="1"/>
          <p:nvPr/>
        </p:nvSpPr>
        <p:spPr>
          <a:xfrm>
            <a:off x="2477520" y="1061640"/>
            <a:ext cx="312953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Main Branch (Spongebob’s)</a:t>
            </a:r>
          </a:p>
        </p:txBody>
      </p:sp>
      <p:pic>
        <p:nvPicPr>
          <p:cNvPr id="1455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5359" y="151236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1159" y="150480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6599" y="150300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2399" y="1503000"/>
            <a:ext cx="880561" cy="8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9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8200" y="1503000"/>
            <a:ext cx="880561" cy="88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ustomShape 3"/>
          <p:cNvSpPr txBox="1"/>
          <p:nvPr/>
        </p:nvSpPr>
        <p:spPr>
          <a:xfrm>
            <a:off x="2695680" y="2422799"/>
            <a:ext cx="215711" cy="31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61" name="CustomShape 4"/>
          <p:cNvSpPr txBox="1"/>
          <p:nvPr/>
        </p:nvSpPr>
        <p:spPr>
          <a:xfrm>
            <a:off x="3815279" y="2419919"/>
            <a:ext cx="215712" cy="31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62" name="CustomShape 5"/>
          <p:cNvSpPr txBox="1"/>
          <p:nvPr/>
        </p:nvSpPr>
        <p:spPr>
          <a:xfrm>
            <a:off x="4895999" y="2426760"/>
            <a:ext cx="21571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63" name="CustomShape 6"/>
          <p:cNvSpPr txBox="1"/>
          <p:nvPr/>
        </p:nvSpPr>
        <p:spPr>
          <a:xfrm>
            <a:off x="6151319" y="2426760"/>
            <a:ext cx="21571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464" name="CustomShape 7"/>
          <p:cNvSpPr txBox="1"/>
          <p:nvPr/>
        </p:nvSpPr>
        <p:spPr>
          <a:xfrm>
            <a:off x="7261559" y="2426760"/>
            <a:ext cx="21571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465" name="CustomShape 8"/>
          <p:cNvSpPr/>
          <p:nvPr/>
        </p:nvSpPr>
        <p:spPr>
          <a:xfrm flipV="1">
            <a:off x="3356280" y="194543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66" name="CustomShape 9"/>
          <p:cNvSpPr/>
          <p:nvPr/>
        </p:nvSpPr>
        <p:spPr>
          <a:xfrm flipV="1">
            <a:off x="4492080" y="194543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67" name="CustomShape 10"/>
          <p:cNvSpPr/>
          <p:nvPr/>
        </p:nvSpPr>
        <p:spPr>
          <a:xfrm flipV="1">
            <a:off x="5630760" y="193571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68" name="CustomShape 11"/>
          <p:cNvSpPr/>
          <p:nvPr/>
        </p:nvSpPr>
        <p:spPr>
          <a:xfrm flipV="1">
            <a:off x="6763319" y="1945439"/>
            <a:ext cx="254521" cy="7201"/>
          </a:xfrm>
          <a:prstGeom prst="line">
            <a:avLst/>
          </a:pr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69" name="CustomShape 12"/>
          <p:cNvSpPr txBox="1"/>
          <p:nvPr/>
        </p:nvSpPr>
        <p:spPr>
          <a:xfrm>
            <a:off x="5939999" y="1122480"/>
            <a:ext cx="291972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Spongebob continues programming</a:t>
            </a:r>
          </a:p>
        </p:txBody>
      </p:sp>
      <p:sp>
        <p:nvSpPr>
          <p:cNvPr id="1470" name="CustomShape 13"/>
          <p:cNvSpPr txBox="1"/>
          <p:nvPr/>
        </p:nvSpPr>
        <p:spPr>
          <a:xfrm>
            <a:off x="4182840" y="5845319"/>
            <a:ext cx="1834837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Prince’s Branch</a:t>
            </a:r>
          </a:p>
        </p:txBody>
      </p:sp>
      <p:pic>
        <p:nvPicPr>
          <p:cNvPr id="1471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0159" y="4956480"/>
            <a:ext cx="880561" cy="88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72" name="CustomShape 14"/>
          <p:cNvSpPr txBox="1"/>
          <p:nvPr/>
        </p:nvSpPr>
        <p:spPr>
          <a:xfrm>
            <a:off x="5340960" y="3380399"/>
            <a:ext cx="475069" cy="76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473" name="CustomShape 15"/>
          <p:cNvSpPr txBox="1"/>
          <p:nvPr/>
        </p:nvSpPr>
        <p:spPr>
          <a:xfrm>
            <a:off x="152279" y="3444840"/>
            <a:ext cx="5039642" cy="116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Because Spongebob controls the “master branch” he must elect to </a:t>
            </a:r>
            <a:r>
              <a:rPr b="1" u="sng"/>
              <a:t>pull</a:t>
            </a:r>
            <a:r>
              <a:t> Prince’s Code. All Prince can do is submit a </a:t>
            </a:r>
            <a:r>
              <a:rPr b="1"/>
              <a:t>“pull request”</a:t>
            </a:r>
            <a:endParaRPr b="1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This is the ideal way to maintain code in version control.</a:t>
            </a:r>
          </a:p>
        </p:txBody>
      </p:sp>
      <p:grpSp>
        <p:nvGrpSpPr>
          <p:cNvPr id="1476" name="CustomShape 16"/>
          <p:cNvGrpSpPr/>
          <p:nvPr/>
        </p:nvGrpSpPr>
        <p:grpSpPr>
          <a:xfrm>
            <a:off x="221040" y="3107880"/>
            <a:ext cx="4807800" cy="303481"/>
            <a:chOff x="0" y="0"/>
            <a:chExt cx="4807799" cy="303480"/>
          </a:xfrm>
        </p:grpSpPr>
        <p:sp>
          <p:nvSpPr>
            <p:cNvPr id="1474" name="Rectangle"/>
            <p:cNvSpPr/>
            <p:nvPr/>
          </p:nvSpPr>
          <p:spPr>
            <a:xfrm>
              <a:off x="0" y="0"/>
              <a:ext cx="4807800" cy="303480"/>
            </a:xfrm>
            <a:prstGeom prst="rect">
              <a:avLst/>
            </a:prstGeom>
            <a:solidFill>
              <a:srgbClr val="C050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75" name="Ideal Approach – Using Pull Requests"/>
            <p:cNvSpPr txBox="1"/>
            <p:nvPr/>
          </p:nvSpPr>
          <p:spPr>
            <a:xfrm>
              <a:off x="0" y="0"/>
              <a:ext cx="4807800" cy="2873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>
              <a:lvl1pPr>
                <a:defRPr b="1"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Ideal Approach – Using Pull Requests</a:t>
              </a:r>
            </a:p>
          </p:txBody>
        </p:sp>
      </p:grpSp>
      <p:sp>
        <p:nvSpPr>
          <p:cNvPr id="1477" name="CustomShape 17"/>
          <p:cNvSpPr/>
          <p:nvPr/>
        </p:nvSpPr>
        <p:spPr>
          <a:xfrm flipH="1" flipV="1" rot="5400000">
            <a:off x="3964680" y="3663310"/>
            <a:ext cx="2572561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36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CustomShape 1"/>
          <p:cNvSpPr txBox="1"/>
          <p:nvPr/>
        </p:nvSpPr>
        <p:spPr>
          <a:xfrm>
            <a:off x="304919" y="97919"/>
            <a:ext cx="6095522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Steps for Git Pull Requests</a:t>
            </a:r>
          </a:p>
        </p:txBody>
      </p:sp>
      <p:sp>
        <p:nvSpPr>
          <p:cNvPr id="1480" name="CustomShape 2"/>
          <p:cNvSpPr txBox="1"/>
          <p:nvPr/>
        </p:nvSpPr>
        <p:spPr>
          <a:xfrm>
            <a:off x="409319" y="783719"/>
            <a:ext cx="8610122" cy="619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Create a new branch of on your local computer 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 i="1" sz="1700"/>
              <a:t>git branch &lt;BRANCH NAME&gt;</a:t>
            </a:r>
            <a:endParaRPr i="1" sz="1700"/>
          </a:p>
          <a:p>
            <a:pPr>
              <a:buSzPct val="100000"/>
              <a:buAutoNum type="arabicPeriod" startAt="2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Checkout that branch (locally) on your machine</a:t>
            </a:r>
          </a:p>
          <a:p>
            <a:pPr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 i="1" sz="1700"/>
              <a:t>git checkout &lt;BRANCH NAME&gt;</a:t>
            </a:r>
            <a:endParaRPr i="1" sz="170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Add / Commit your changes (will automatically save to this branch)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 i="1" sz="1700"/>
              <a:t>git add –A</a:t>
            </a:r>
            <a:endParaRPr i="1" sz="1700"/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i="1" sz="1700"/>
              <a:t>	git commit –m “Comment”</a:t>
            </a:r>
            <a:endParaRPr i="1" sz="1700"/>
          </a:p>
          <a:p>
            <a:pPr>
              <a:buSzPct val="100000"/>
              <a:buAutoNum type="arabicPeriod" startAt="2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Push your branch to GitHub</a:t>
            </a:r>
          </a:p>
          <a:p>
            <a:pPr>
              <a:buSzPct val="100000"/>
              <a:buAutoNum type="arabicPeriod" startAt="3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 i="1"/>
              <a:t>git push origin &lt;BRANCH NAME&gt;</a:t>
            </a:r>
            <a:endParaRPr i="1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Submit a Pull Request on GitHub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Other user must accept these changes on GitHub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1700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7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1150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Today is going to be a bit tough.</a:t>
            </a:r>
          </a:p>
        </p:txBody>
      </p:sp>
      <p:sp>
        <p:nvSpPr>
          <p:cNvPr id="1151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8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 sz="6000"/>
          </a:p>
          <a:p>
            <a:pPr algn="ctr" defTabSz="685800">
              <a:lnSpc>
                <a:spcPct val="80000"/>
              </a:lnSpc>
              <a:defRPr i="1" sz="3300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1152" name="TracyMorgan-NO.gif" descr="TracyMorgan-N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941" y="1632055"/>
            <a:ext cx="4418718" cy="3593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sp>
        <p:nvSpPr>
          <p:cNvPr id="1483" name="CustomShape 2"/>
          <p:cNvSpPr txBox="1"/>
          <p:nvPr/>
        </p:nvSpPr>
        <p:spPr>
          <a:xfrm>
            <a:off x="304920" y="2881274"/>
            <a:ext cx="8534160" cy="94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Git Pull Request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CustomShape 1"/>
          <p:cNvSpPr/>
          <p:nvPr/>
        </p:nvSpPr>
        <p:spPr>
          <a:xfrm>
            <a:off x="-11881" y="689759"/>
            <a:ext cx="9155522" cy="562608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6" name="CustomShape 2"/>
          <p:cNvSpPr txBox="1"/>
          <p:nvPr/>
        </p:nvSpPr>
        <p:spPr>
          <a:xfrm>
            <a:off x="304919" y="914400"/>
            <a:ext cx="8686442" cy="390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Time to take your newfound collaborative git skills to the real-world. Find a partner and follow the steps sent via slack to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Share each other’s code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Make modifications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Submit a Pull Request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Accept the Pull Changes</a:t>
            </a:r>
          </a:p>
        </p:txBody>
      </p:sp>
      <p:sp>
        <p:nvSpPr>
          <p:cNvPr id="1487" name="CustomShape 3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Follow our Guide!</a:t>
            </a:r>
          </a:p>
        </p:txBody>
      </p:sp>
      <p:pic>
        <p:nvPicPr>
          <p:cNvPr id="149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920" y="838080"/>
            <a:ext cx="3805921" cy="5060880"/>
          </a:xfrm>
          <a:prstGeom prst="rect">
            <a:avLst/>
          </a:prstGeom>
          <a:ln w="12700">
            <a:miter lim="400000"/>
          </a:ln>
        </p:spPr>
      </p:pic>
      <p:sp>
        <p:nvSpPr>
          <p:cNvPr id="1491" name="CustomShape 2"/>
          <p:cNvSpPr txBox="1"/>
          <p:nvPr/>
        </p:nvSpPr>
        <p:spPr>
          <a:xfrm>
            <a:off x="4343400" y="2819519"/>
            <a:ext cx="4676041" cy="75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Step-by-step guide 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on creating Git Pull Requests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Don’t Worry!</a:t>
            </a:r>
          </a:p>
        </p:txBody>
      </p:sp>
      <p:sp>
        <p:nvSpPr>
          <p:cNvPr id="1494" name="CustomShape 2"/>
          <p:cNvSpPr txBox="1"/>
          <p:nvPr/>
        </p:nvSpPr>
        <p:spPr>
          <a:xfrm>
            <a:off x="304920" y="2495999"/>
            <a:ext cx="8534160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We’ll be coming back to this.</a:t>
            </a:r>
          </a:p>
        </p:txBody>
      </p:sp>
      <p:sp>
        <p:nvSpPr>
          <p:cNvPr id="1495" name="CustomShape 3"/>
          <p:cNvSpPr txBox="1"/>
          <p:nvPr/>
        </p:nvSpPr>
        <p:spPr>
          <a:xfrm>
            <a:off x="287280" y="3248265"/>
            <a:ext cx="853416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You won’t need this fully until </a:t>
            </a:r>
            <a:r>
              <a:t>a bit later.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Practice At Home</a:t>
            </a:r>
          </a:p>
        </p:txBody>
      </p:sp>
      <p:sp>
        <p:nvSpPr>
          <p:cNvPr id="1498" name="CustomShape 2"/>
          <p:cNvSpPr txBox="1"/>
          <p:nvPr/>
        </p:nvSpPr>
        <p:spPr>
          <a:xfrm>
            <a:off x="304920" y="2495999"/>
            <a:ext cx="8534160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But practice when you can!</a:t>
            </a:r>
          </a:p>
        </p:txBody>
      </p:sp>
      <p:sp>
        <p:nvSpPr>
          <p:cNvPr id="1499" name="CustomShape 3"/>
          <p:cNvSpPr txBox="1"/>
          <p:nvPr/>
        </p:nvSpPr>
        <p:spPr>
          <a:xfrm>
            <a:off x="287280" y="3248265"/>
            <a:ext cx="853416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don’t need a partner to submit pull requests!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1155" name="Title 1"/>
          <p:cNvSpPr txBox="1"/>
          <p:nvPr/>
        </p:nvSpPr>
        <p:spPr>
          <a:xfrm>
            <a:off x="0" y="736599"/>
            <a:ext cx="9067800" cy="254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i="1" sz="4000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7694" y="3238297"/>
            <a:ext cx="4388612" cy="306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